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73" r:id="rId2"/>
    <p:sldId id="269" r:id="rId3"/>
    <p:sldId id="270" r:id="rId4"/>
    <p:sldId id="271" r:id="rId5"/>
    <p:sldId id="275" r:id="rId6"/>
    <p:sldId id="272" r:id="rId7"/>
    <p:sldId id="274" r:id="rId8"/>
  </p:sldIdLst>
  <p:sldSz cx="9144000" cy="6858000" type="screen4x3"/>
  <p:notesSz cx="7010400" cy="939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4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715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715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046D6-DFF8-46AB-98B7-D55DA068DE5C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0650" y="1174750"/>
            <a:ext cx="42291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22787"/>
            <a:ext cx="5608320" cy="3700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26470"/>
            <a:ext cx="3037840" cy="4715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926470"/>
            <a:ext cx="3037840" cy="4715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F8246-7A14-467A-B227-9558EF6671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20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dirty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8027E9-EAF5-4283-961E-18563E0D9514}" type="slidenum">
              <a:rPr lang="sv-SE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0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dirty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8027E9-EAF5-4283-961E-18563E0D9514}" type="slidenum">
              <a:rPr lang="sv-SE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89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dirty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8027E9-EAF5-4283-961E-18563E0D9514}" type="slidenum">
              <a:rPr lang="sv-SE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31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dirty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8027E9-EAF5-4283-961E-18563E0D9514}" type="slidenum">
              <a:rPr lang="sv-SE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77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dirty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8027E9-EAF5-4283-961E-18563E0D9514}" type="slidenum">
              <a:rPr lang="sv-SE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715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dirty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8027E9-EAF5-4283-961E-18563E0D9514}" type="slidenum">
              <a:rPr lang="sv-SE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10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dirty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8027E9-EAF5-4283-961E-18563E0D9514}" type="slidenum">
              <a:rPr lang="sv-SE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95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24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78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5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27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12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59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1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1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70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49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4509A-2C71-4223-97D9-7711D914AE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2020-05-07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F3524-240E-4945-A49F-3D5725855B7C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hyperlink" Target="mailto:paul.gatenholm@chalmers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mailto:westman@chalmers.se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9" name="Bildobjek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34" y="43519"/>
            <a:ext cx="6298406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06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373" y="126533"/>
            <a:ext cx="1346377" cy="340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50" y="-109354"/>
            <a:ext cx="3066676" cy="85343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903E9E9-D5BE-4B7C-AEE4-D070741CF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9" y="48551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49" name="Bildobjekt 0" descr="Logga.png">
            <a:extLst>
              <a:ext uri="{FF2B5EF4-FFF2-40B4-BE49-F238E27FC236}">
                <a16:creationId xmlns:a16="http://schemas.microsoft.com/office/drawing/2014/main" id="{C0A93294-26B8-4F14-9D95-2143F4836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247" y="13716623"/>
            <a:ext cx="1633537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Bildresultat för mittuniversitetet logo">
            <a:extLst>
              <a:ext uri="{FF2B5EF4-FFF2-40B4-BE49-F238E27FC236}">
                <a16:creationId xmlns:a16="http://schemas.microsoft.com/office/drawing/2014/main" id="{9BDD0544-814E-4C25-8038-CDB9DB772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t="34913" r="18273" b="33902"/>
          <a:stretch/>
        </p:blipFill>
        <p:spPr bwMode="auto">
          <a:xfrm>
            <a:off x="8015336" y="18368"/>
            <a:ext cx="1128664" cy="5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05FE49EB-01BA-4448-8B96-A0207339DECC}"/>
              </a:ext>
            </a:extLst>
          </p:cNvPr>
          <p:cNvSpPr/>
          <p:nvPr/>
        </p:nvSpPr>
        <p:spPr>
          <a:xfrm>
            <a:off x="248764" y="1042635"/>
            <a:ext cx="88204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Treesearch</a:t>
            </a:r>
            <a:r>
              <a:rPr lang="en-US" sz="2400" b="1" dirty="0"/>
              <a:t> and WWSC Academy, Summer School 2020</a:t>
            </a:r>
          </a:p>
          <a:p>
            <a:pPr algn="ctr"/>
            <a:r>
              <a:rPr lang="en-US" b="1" dirty="0"/>
              <a:t>Topic; Surface and colloidal properties of wood based fibers and nanofibrils</a:t>
            </a:r>
          </a:p>
          <a:p>
            <a:pPr algn="ctr"/>
            <a:r>
              <a:rPr lang="en-US" sz="1400" b="1" i="1" dirty="0"/>
              <a:t> </a:t>
            </a:r>
          </a:p>
          <a:p>
            <a:pPr algn="ctr"/>
            <a:r>
              <a:rPr lang="en-US" b="1" dirty="0"/>
              <a:t>2.0 ECTS credits</a:t>
            </a:r>
          </a:p>
          <a:p>
            <a:pPr algn="ctr"/>
            <a:r>
              <a:rPr lang="en-US" b="1" dirty="0"/>
              <a:t>Site visit to </a:t>
            </a:r>
            <a:r>
              <a:rPr lang="sv-SE" b="1" i="1" dirty="0"/>
              <a:t>SCA</a:t>
            </a:r>
            <a:endParaRPr lang="sv-SE" i="1" dirty="0"/>
          </a:p>
          <a:p>
            <a:pPr algn="ctr"/>
            <a:r>
              <a:rPr lang="sv-SE" b="1" dirty="0"/>
              <a:t>August 24-28, 2020, </a:t>
            </a:r>
            <a:r>
              <a:rPr lang="sv-SE" b="1" i="1" dirty="0"/>
              <a:t>Södra Berget and Sundsvall</a:t>
            </a:r>
            <a:endParaRPr lang="sv-SE" i="1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640EBFF-9F93-4705-A48C-44B1ED12D202}"/>
              </a:ext>
            </a:extLst>
          </p:cNvPr>
          <p:cNvGrpSpPr/>
          <p:nvPr/>
        </p:nvGrpSpPr>
        <p:grpSpPr>
          <a:xfrm>
            <a:off x="1200150" y="3049996"/>
            <a:ext cx="4034254" cy="2339802"/>
            <a:chOff x="5007780" y="1308895"/>
            <a:chExt cx="4091872" cy="229306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235AAC6-06BC-443F-B2E3-4421B31A3742}"/>
                </a:ext>
              </a:extLst>
            </p:cNvPr>
            <p:cNvGrpSpPr/>
            <p:nvPr/>
          </p:nvGrpSpPr>
          <p:grpSpPr>
            <a:xfrm>
              <a:off x="5007780" y="1308895"/>
              <a:ext cx="4091872" cy="2293067"/>
              <a:chOff x="4986795" y="3383617"/>
              <a:chExt cx="4091872" cy="2293067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8EC96E2-1E04-48FB-AEE7-39B5E036E7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86795" y="3383617"/>
                <a:ext cx="3201834" cy="2293067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CBD8EEAA-97D2-4860-86FE-5BA7A268A6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98591" y="3429000"/>
                <a:ext cx="1780076" cy="1452562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CFD41841-EF08-4BB1-A2E8-444D709872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42567" y="3569098"/>
                <a:ext cx="468006" cy="342004"/>
              </a:xfrm>
              <a:prstGeom prst="rect">
                <a:avLst/>
              </a:prstGeom>
              <a:effectLst>
                <a:softEdge rad="127000"/>
              </a:effectLst>
            </p:spPr>
          </p:pic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8427BF9-2E82-459C-8DE9-1E0F41594018}"/>
                </a:ext>
              </a:extLst>
            </p:cNvPr>
            <p:cNvSpPr/>
            <p:nvPr/>
          </p:nvSpPr>
          <p:spPr>
            <a:xfrm rot="323809">
              <a:off x="5750288" y="2190396"/>
              <a:ext cx="399668" cy="1081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softEdge rad="25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334AD7-D389-4495-9AB6-1642D96133B1}"/>
                </a:ext>
              </a:extLst>
            </p:cNvPr>
            <p:cNvSpPr/>
            <p:nvPr/>
          </p:nvSpPr>
          <p:spPr>
            <a:xfrm rot="1001488">
              <a:off x="5746334" y="2966258"/>
              <a:ext cx="399668" cy="1081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softEdge rad="25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5D2D3BA1-AE9C-4669-A97A-2F1E0908A0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49195" y="3049995"/>
            <a:ext cx="3201834" cy="233980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8D16BA4-42EF-43C7-B9CD-74E2449E1EFE}"/>
              </a:ext>
            </a:extLst>
          </p:cNvPr>
          <p:cNvSpPr/>
          <p:nvPr/>
        </p:nvSpPr>
        <p:spPr>
          <a:xfrm>
            <a:off x="1656325" y="5716301"/>
            <a:ext cx="614923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>
                <a:ea typeface="Times New Roman" panose="02020603050405020304" pitchFamily="18" charset="0"/>
              </a:rPr>
              <a:t>Contact Information:</a:t>
            </a:r>
            <a:endParaRPr lang="sv-SE" sz="12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000" dirty="0">
                <a:ea typeface="Times New Roman" panose="02020603050405020304" pitchFamily="18" charset="0"/>
              </a:rPr>
              <a:t>Prof. Gunnar Westman &amp; Prof. Paul </a:t>
            </a:r>
            <a:r>
              <a:rPr lang="en-US" sz="2000" dirty="0" err="1">
                <a:ea typeface="Times New Roman" panose="02020603050405020304" pitchFamily="18" charset="0"/>
              </a:rPr>
              <a:t>Gatenholm</a:t>
            </a:r>
            <a:endParaRPr lang="en-US" sz="20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600" dirty="0">
                <a:ea typeface="Times New Roman" panose="02020603050405020304" pitchFamily="18" charset="0"/>
                <a:hlinkClick r:id="rId11"/>
              </a:rPr>
              <a:t>westman@chalmers.se</a:t>
            </a:r>
            <a:r>
              <a:rPr lang="en-US" sz="1600" dirty="0">
                <a:ea typeface="Times New Roman" panose="02020603050405020304" pitchFamily="18" charset="0"/>
              </a:rPr>
              <a:t> &amp; </a:t>
            </a:r>
            <a:r>
              <a:rPr lang="en-US" sz="1600" dirty="0">
                <a:ea typeface="Times New Roman" panose="02020603050405020304" pitchFamily="18" charset="0"/>
                <a:hlinkClick r:id="rId12"/>
              </a:rPr>
              <a:t>paul.gatenholm@chalmers.se</a:t>
            </a:r>
            <a:endParaRPr lang="en-US" sz="16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000" dirty="0">
                <a:ea typeface="Times New Roman" panose="02020603050405020304" pitchFamily="18" charset="0"/>
              </a:rPr>
              <a:t>  </a:t>
            </a:r>
            <a:endParaRPr lang="sv-SE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25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9" name="Bildobjek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34" y="43519"/>
            <a:ext cx="6298406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06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373" y="126533"/>
            <a:ext cx="1346377" cy="340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50" y="-109354"/>
            <a:ext cx="3066676" cy="85343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903E9E9-D5BE-4B7C-AEE4-D070741CF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9" y="48551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49" name="Bildobjekt 0" descr="Logga.png">
            <a:extLst>
              <a:ext uri="{FF2B5EF4-FFF2-40B4-BE49-F238E27FC236}">
                <a16:creationId xmlns:a16="http://schemas.microsoft.com/office/drawing/2014/main" id="{C0A93294-26B8-4F14-9D95-2143F4836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247" y="13716623"/>
            <a:ext cx="1633537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Bildresultat för mittuniversitetet logo">
            <a:extLst>
              <a:ext uri="{FF2B5EF4-FFF2-40B4-BE49-F238E27FC236}">
                <a16:creationId xmlns:a16="http://schemas.microsoft.com/office/drawing/2014/main" id="{9BDD0544-814E-4C25-8038-CDB9DB772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t="34913" r="18273" b="33902"/>
          <a:stretch/>
        </p:blipFill>
        <p:spPr bwMode="auto">
          <a:xfrm>
            <a:off x="8015336" y="18368"/>
            <a:ext cx="1128664" cy="5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7">
            <a:extLst>
              <a:ext uri="{FF2B5EF4-FFF2-40B4-BE49-F238E27FC236}">
                <a16:creationId xmlns:a16="http://schemas.microsoft.com/office/drawing/2014/main" id="{1D8A71BA-99DD-4814-8F90-57473EC9A64E}"/>
              </a:ext>
            </a:extLst>
          </p:cNvPr>
          <p:cNvSpPr/>
          <p:nvPr/>
        </p:nvSpPr>
        <p:spPr>
          <a:xfrm>
            <a:off x="248764" y="1111764"/>
            <a:ext cx="882047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Treesearch</a:t>
            </a:r>
            <a:r>
              <a:rPr lang="en-US" sz="2400" b="1" dirty="0"/>
              <a:t> and WWSC Academy, Summer School 2020</a:t>
            </a:r>
          </a:p>
          <a:p>
            <a:pPr algn="ctr"/>
            <a:r>
              <a:rPr lang="en-US" b="1" dirty="0"/>
              <a:t>Topic; </a:t>
            </a:r>
            <a:r>
              <a:rPr lang="en-US" b="1" i="1" dirty="0"/>
              <a:t>Surface and colloidal properties of wood based fibers and nanofibrils </a:t>
            </a:r>
          </a:p>
          <a:p>
            <a:pPr algn="ctr"/>
            <a:r>
              <a:rPr lang="en-US" b="1" dirty="0"/>
              <a:t>2.0 ECTS credits</a:t>
            </a:r>
          </a:p>
          <a:p>
            <a:pPr algn="ctr"/>
            <a:r>
              <a:rPr lang="en-US" b="1" dirty="0"/>
              <a:t>Site visit to </a:t>
            </a:r>
            <a:r>
              <a:rPr lang="sv-SE" b="1" i="1" dirty="0"/>
              <a:t>SCA</a:t>
            </a:r>
            <a:endParaRPr lang="sv-SE" i="1" dirty="0"/>
          </a:p>
          <a:p>
            <a:pPr algn="ctr"/>
            <a:r>
              <a:rPr lang="sv-SE" b="1" dirty="0"/>
              <a:t>August 24-28, 2020, </a:t>
            </a:r>
            <a:r>
              <a:rPr lang="sv-SE" b="1" i="1" dirty="0"/>
              <a:t>Södra Berget and Sundsvall</a:t>
            </a:r>
          </a:p>
          <a:p>
            <a:pPr algn="ctr"/>
            <a:r>
              <a:rPr lang="en-US" b="1" i="1" dirty="0"/>
              <a:t>Lecturers: Lars </a:t>
            </a:r>
            <a:r>
              <a:rPr lang="en-US" b="1" i="1" dirty="0" err="1"/>
              <a:t>Wågberg</a:t>
            </a:r>
            <a:r>
              <a:rPr lang="en-US" b="1" i="1" dirty="0"/>
              <a:t>, Magnus Norgren, </a:t>
            </a:r>
            <a:r>
              <a:rPr lang="en-US" b="1" i="1" dirty="0" err="1"/>
              <a:t>Krister</a:t>
            </a:r>
            <a:r>
              <a:rPr lang="en-US" b="1" i="1" dirty="0"/>
              <a:t> Holmberg, Björn </a:t>
            </a:r>
            <a:r>
              <a:rPr lang="en-US" b="1" i="1" dirty="0" err="1"/>
              <a:t>Lindman</a:t>
            </a:r>
            <a:r>
              <a:rPr lang="en-US" b="1" i="1" dirty="0"/>
              <a:t>, and guests</a:t>
            </a:r>
          </a:p>
          <a:p>
            <a:pPr algn="ctr"/>
            <a:endParaRPr lang="sv-SE" i="1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0" name="Rectangle 31">
            <a:extLst>
              <a:ext uri="{FF2B5EF4-FFF2-40B4-BE49-F238E27FC236}">
                <a16:creationId xmlns:a16="http://schemas.microsoft.com/office/drawing/2014/main" id="{5EC19BAC-4DC9-4889-9F0F-4829A42A0DE0}"/>
              </a:ext>
            </a:extLst>
          </p:cNvPr>
          <p:cNvSpPr/>
          <p:nvPr/>
        </p:nvSpPr>
        <p:spPr>
          <a:xfrm>
            <a:off x="575094" y="3245653"/>
            <a:ext cx="82044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Day 1:	   Fundamentals of surface active agents 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Day 2:	   Surfactants and polymers in solution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Day 3:	   Mixed surfactant-polymer systems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Day 4-5: Implications in </a:t>
            </a:r>
            <a:r>
              <a:rPr lang="en-US" sz="2400" b="1" dirty="0" err="1">
                <a:solidFill>
                  <a:prstClr val="black"/>
                </a:solidFill>
              </a:rPr>
              <a:t>lignocellulosic</a:t>
            </a:r>
            <a:r>
              <a:rPr lang="en-US" sz="2400" b="1" dirty="0">
                <a:solidFill>
                  <a:prstClr val="black"/>
                </a:solidFill>
              </a:rPr>
              <a:t> processes and 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	   utilization in materials design</a:t>
            </a:r>
          </a:p>
        </p:txBody>
      </p:sp>
    </p:spTree>
    <p:extLst>
      <p:ext uri="{BB962C8B-B14F-4D97-AF65-F5344CB8AC3E}">
        <p14:creationId xmlns:p14="http://schemas.microsoft.com/office/powerpoint/2010/main" val="207880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9" name="Bildobjek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34" y="43519"/>
            <a:ext cx="6298406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06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373" y="126533"/>
            <a:ext cx="1346377" cy="340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50" y="-109354"/>
            <a:ext cx="3066676" cy="85343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903E9E9-D5BE-4B7C-AEE4-D070741CF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9" y="48551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49" name="Bildobjekt 0" descr="Logga.png">
            <a:extLst>
              <a:ext uri="{FF2B5EF4-FFF2-40B4-BE49-F238E27FC236}">
                <a16:creationId xmlns:a16="http://schemas.microsoft.com/office/drawing/2014/main" id="{C0A93294-26B8-4F14-9D95-2143F4836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247" y="13716623"/>
            <a:ext cx="1633537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Bildresultat för mittuniversitetet logo">
            <a:extLst>
              <a:ext uri="{FF2B5EF4-FFF2-40B4-BE49-F238E27FC236}">
                <a16:creationId xmlns:a16="http://schemas.microsoft.com/office/drawing/2014/main" id="{9BDD0544-814E-4C25-8038-CDB9DB772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t="34913" r="18273" b="33902"/>
          <a:stretch/>
        </p:blipFill>
        <p:spPr bwMode="auto">
          <a:xfrm>
            <a:off x="8015336" y="18368"/>
            <a:ext cx="1128664" cy="5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93CFBB2C-2CDE-41A8-BCDF-0405B29B23DB}"/>
              </a:ext>
            </a:extLst>
          </p:cNvPr>
          <p:cNvSpPr/>
          <p:nvPr/>
        </p:nvSpPr>
        <p:spPr>
          <a:xfrm>
            <a:off x="248764" y="1111764"/>
            <a:ext cx="8820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Treesearch</a:t>
            </a:r>
            <a:r>
              <a:rPr lang="en-US" sz="2400" b="1" dirty="0"/>
              <a:t> and WWSC Academy, Summer School 2020</a:t>
            </a:r>
          </a:p>
          <a:p>
            <a:pPr algn="ctr"/>
            <a:r>
              <a:rPr lang="en-US" b="1" dirty="0"/>
              <a:t>Topic; </a:t>
            </a:r>
            <a:r>
              <a:rPr lang="en-US" b="1" i="1" dirty="0"/>
              <a:t>Surface and colloidal properties of wood based fibers and nanofibrils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" name="Rectangle 31">
            <a:extLst>
              <a:ext uri="{FF2B5EF4-FFF2-40B4-BE49-F238E27FC236}">
                <a16:creationId xmlns:a16="http://schemas.microsoft.com/office/drawing/2014/main" id="{1172322F-48ED-4F01-8464-3852BC9F4A15}"/>
              </a:ext>
            </a:extLst>
          </p:cNvPr>
          <p:cNvSpPr/>
          <p:nvPr/>
        </p:nvSpPr>
        <p:spPr>
          <a:xfrm>
            <a:off x="582539" y="2113051"/>
            <a:ext cx="802640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24 August, Day 1: </a:t>
            </a:r>
          </a:p>
          <a:p>
            <a:r>
              <a:rPr lang="en-US" sz="2000" dirty="0">
                <a:solidFill>
                  <a:prstClr val="black"/>
                </a:solidFill>
              </a:rPr>
              <a:t>12.00 Lunch</a:t>
            </a:r>
          </a:p>
          <a:p>
            <a:r>
              <a:rPr lang="en-US" sz="2000" dirty="0">
                <a:solidFill>
                  <a:prstClr val="black"/>
                </a:solidFill>
              </a:rPr>
              <a:t>12.40 Intro to course</a:t>
            </a:r>
          </a:p>
          <a:p>
            <a:r>
              <a:rPr lang="en-US" sz="2000" dirty="0">
                <a:solidFill>
                  <a:prstClr val="black"/>
                </a:solidFill>
              </a:rPr>
              <a:t>13.15 Fundamentals of surface active agents 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Introduction to the course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Surfactants – structures and </a:t>
            </a:r>
            <a:r>
              <a:rPr lang="en-US" sz="1600" dirty="0" err="1">
                <a:solidFill>
                  <a:prstClr val="black"/>
                </a:solidFill>
              </a:rPr>
              <a:t>propertries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- Coffee break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Surfactants – structures and properties, cont.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Break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Environmental and health aspects of surfactants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Surfactant </a:t>
            </a:r>
            <a:r>
              <a:rPr lang="en-US" sz="1600" dirty="0" err="1">
                <a:solidFill>
                  <a:prstClr val="black"/>
                </a:solidFill>
              </a:rPr>
              <a:t>micellization</a:t>
            </a:r>
            <a:r>
              <a:rPr lang="en-US" sz="1600" dirty="0">
                <a:solidFill>
                  <a:prstClr val="black"/>
                </a:solidFill>
              </a:rPr>
              <a:t>, association of surfactants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17.30 Get together, project selection</a:t>
            </a:r>
          </a:p>
          <a:p>
            <a:r>
              <a:rPr lang="en-US" sz="2000" dirty="0">
                <a:solidFill>
                  <a:prstClr val="black"/>
                </a:solidFill>
              </a:rPr>
              <a:t>19-20 Dinner</a:t>
            </a:r>
          </a:p>
          <a:p>
            <a:r>
              <a:rPr lang="en-US" sz="2000" dirty="0">
                <a:solidFill>
                  <a:prstClr val="black"/>
                </a:solidFill>
              </a:rPr>
              <a:t>20.30 Social activities</a:t>
            </a: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34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9" name="Bildobjek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34" y="43519"/>
            <a:ext cx="6298406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06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373" y="126533"/>
            <a:ext cx="1346377" cy="340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50" y="-109354"/>
            <a:ext cx="3066676" cy="85343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903E9E9-D5BE-4B7C-AEE4-D070741CF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9" y="48551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49" name="Bildobjekt 0" descr="Logga.png">
            <a:extLst>
              <a:ext uri="{FF2B5EF4-FFF2-40B4-BE49-F238E27FC236}">
                <a16:creationId xmlns:a16="http://schemas.microsoft.com/office/drawing/2014/main" id="{C0A93294-26B8-4F14-9D95-2143F4836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247" y="13716623"/>
            <a:ext cx="1633537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Bildresultat för mittuniversitetet logo">
            <a:extLst>
              <a:ext uri="{FF2B5EF4-FFF2-40B4-BE49-F238E27FC236}">
                <a16:creationId xmlns:a16="http://schemas.microsoft.com/office/drawing/2014/main" id="{9BDD0544-814E-4C25-8038-CDB9DB772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t="34913" r="18273" b="33902"/>
          <a:stretch/>
        </p:blipFill>
        <p:spPr bwMode="auto">
          <a:xfrm>
            <a:off x="8015336" y="18368"/>
            <a:ext cx="1128664" cy="5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A3F0E660-8F11-409F-B253-44EB923B29DF}"/>
              </a:ext>
            </a:extLst>
          </p:cNvPr>
          <p:cNvSpPr/>
          <p:nvPr/>
        </p:nvSpPr>
        <p:spPr>
          <a:xfrm>
            <a:off x="248764" y="1111764"/>
            <a:ext cx="8820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Treesearch</a:t>
            </a:r>
            <a:r>
              <a:rPr lang="en-US" sz="2400" b="1" dirty="0"/>
              <a:t> and WWSC Academy, Summer School 2020</a:t>
            </a:r>
          </a:p>
          <a:p>
            <a:pPr algn="ctr"/>
            <a:r>
              <a:rPr lang="en-US" b="1" dirty="0"/>
              <a:t>Topic; </a:t>
            </a:r>
            <a:r>
              <a:rPr lang="en-US" b="1" i="1" dirty="0"/>
              <a:t>Surface and colloidal properties of wood based fibers and nanofibrils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" name="Rectangle 31">
            <a:extLst>
              <a:ext uri="{FF2B5EF4-FFF2-40B4-BE49-F238E27FC236}">
                <a16:creationId xmlns:a16="http://schemas.microsoft.com/office/drawing/2014/main" id="{DDC5FA6B-9635-4369-A58E-D20F0ADE330B}"/>
              </a:ext>
            </a:extLst>
          </p:cNvPr>
          <p:cNvSpPr/>
          <p:nvPr/>
        </p:nvSpPr>
        <p:spPr>
          <a:xfrm>
            <a:off x="584199" y="2095297"/>
            <a:ext cx="802640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25 August, Day 2:</a:t>
            </a:r>
          </a:p>
          <a:p>
            <a:r>
              <a:rPr lang="en-US" sz="2000" dirty="0">
                <a:solidFill>
                  <a:prstClr val="black"/>
                </a:solidFill>
              </a:rPr>
              <a:t>08.30 Surfactant and polymer systems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Surfactant </a:t>
            </a:r>
            <a:r>
              <a:rPr lang="en-US" sz="1600" dirty="0" err="1">
                <a:solidFill>
                  <a:prstClr val="black"/>
                </a:solidFill>
              </a:rPr>
              <a:t>micellization</a:t>
            </a:r>
            <a:r>
              <a:rPr lang="en-US" sz="1600" dirty="0">
                <a:solidFill>
                  <a:prstClr val="black"/>
                </a:solidFill>
              </a:rPr>
              <a:t>, cont.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Concentrated surfactant systems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Coffee break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Surfactants and polymers containing </a:t>
            </a:r>
            <a:r>
              <a:rPr lang="en-US" sz="1600" dirty="0" err="1">
                <a:solidFill>
                  <a:prstClr val="black"/>
                </a:solidFill>
              </a:rPr>
              <a:t>polyoxyethylene</a:t>
            </a:r>
            <a:r>
              <a:rPr lang="en-US" sz="1600" dirty="0">
                <a:solidFill>
                  <a:prstClr val="black"/>
                </a:solidFill>
              </a:rPr>
              <a:t> groups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Adsorption of surfactants at solid surfaces</a:t>
            </a:r>
          </a:p>
          <a:p>
            <a:r>
              <a:rPr lang="en-US" sz="2000" dirty="0">
                <a:solidFill>
                  <a:prstClr val="black"/>
                </a:solidFill>
              </a:rPr>
              <a:t>12.00 Lunch</a:t>
            </a:r>
          </a:p>
          <a:p>
            <a:r>
              <a:rPr lang="en-US" sz="2000" dirty="0">
                <a:solidFill>
                  <a:prstClr val="black"/>
                </a:solidFill>
              </a:rPr>
              <a:t>13.00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Aqueous polymer systems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Polymer adsorption at solid surfaces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Coffee break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Mixed surfactant systems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16.15-18.00 Outdoor activities</a:t>
            </a:r>
          </a:p>
          <a:p>
            <a:r>
              <a:rPr lang="en-US" sz="2000" dirty="0">
                <a:solidFill>
                  <a:prstClr val="black"/>
                </a:solidFill>
              </a:rPr>
              <a:t>18.00-19.00 Dinner </a:t>
            </a:r>
          </a:p>
          <a:p>
            <a:r>
              <a:rPr lang="en-US" sz="2000" dirty="0">
                <a:solidFill>
                  <a:prstClr val="black"/>
                </a:solidFill>
              </a:rPr>
              <a:t>19.00 Project work</a:t>
            </a: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0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9" name="Bildobjek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34" y="43519"/>
            <a:ext cx="6298406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06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373" y="126533"/>
            <a:ext cx="1346377" cy="340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50" y="-109354"/>
            <a:ext cx="3066676" cy="85343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903E9E9-D5BE-4B7C-AEE4-D070741CF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9" y="48551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49" name="Bildobjekt 0" descr="Logga.png">
            <a:extLst>
              <a:ext uri="{FF2B5EF4-FFF2-40B4-BE49-F238E27FC236}">
                <a16:creationId xmlns:a16="http://schemas.microsoft.com/office/drawing/2014/main" id="{C0A93294-26B8-4F14-9D95-2143F4836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247" y="13716623"/>
            <a:ext cx="1633537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Bildresultat för mittuniversitetet logo">
            <a:extLst>
              <a:ext uri="{FF2B5EF4-FFF2-40B4-BE49-F238E27FC236}">
                <a16:creationId xmlns:a16="http://schemas.microsoft.com/office/drawing/2014/main" id="{9BDD0544-814E-4C25-8038-CDB9DB772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t="34913" r="18273" b="33902"/>
          <a:stretch/>
        </p:blipFill>
        <p:spPr bwMode="auto">
          <a:xfrm>
            <a:off x="8015336" y="18368"/>
            <a:ext cx="1128664" cy="5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807366E5-B710-4B6A-8C94-34EB9B7231D2}"/>
              </a:ext>
            </a:extLst>
          </p:cNvPr>
          <p:cNvSpPr/>
          <p:nvPr/>
        </p:nvSpPr>
        <p:spPr>
          <a:xfrm>
            <a:off x="248764" y="1111764"/>
            <a:ext cx="8820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Treesearch</a:t>
            </a:r>
            <a:r>
              <a:rPr lang="en-US" sz="2400" b="1" dirty="0"/>
              <a:t> and WWSC Academy, Summer School 2020</a:t>
            </a:r>
          </a:p>
          <a:p>
            <a:pPr algn="ctr"/>
            <a:r>
              <a:rPr lang="en-US" b="1" dirty="0"/>
              <a:t>Topic; </a:t>
            </a:r>
            <a:r>
              <a:rPr lang="en-US" b="1" i="1" dirty="0"/>
              <a:t>Surface and colloidal properties of wood based fibers and nanofibrils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" name="Rectangle 31">
            <a:extLst>
              <a:ext uri="{FF2B5EF4-FFF2-40B4-BE49-F238E27FC236}">
                <a16:creationId xmlns:a16="http://schemas.microsoft.com/office/drawing/2014/main" id="{486DC66A-8283-4488-A9EE-F5B554DFEE06}"/>
              </a:ext>
            </a:extLst>
          </p:cNvPr>
          <p:cNvSpPr/>
          <p:nvPr/>
        </p:nvSpPr>
        <p:spPr>
          <a:xfrm>
            <a:off x="584199" y="2112717"/>
            <a:ext cx="802640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26 August, Day 3: </a:t>
            </a:r>
          </a:p>
          <a:p>
            <a:r>
              <a:rPr lang="en-US" sz="2000" dirty="0">
                <a:solidFill>
                  <a:prstClr val="black"/>
                </a:solidFill>
              </a:rPr>
              <a:t>09.00-11.00 Surfactant and polymer systems (cont.)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Surfactant-polymer systems 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Coffee break</a:t>
            </a:r>
          </a:p>
          <a:p>
            <a:r>
              <a:rPr lang="en-US" sz="1600" dirty="0">
                <a:solidFill>
                  <a:prstClr val="black"/>
                </a:solidFill>
              </a:rPr>
              <a:t>- Wetting and wetting agents, </a:t>
            </a:r>
            <a:r>
              <a:rPr lang="en-US" sz="1600" dirty="0" err="1">
                <a:solidFill>
                  <a:prstClr val="black"/>
                </a:solidFill>
              </a:rPr>
              <a:t>hydrophobation</a:t>
            </a:r>
            <a:r>
              <a:rPr lang="en-US" sz="1600" dirty="0">
                <a:solidFill>
                  <a:prstClr val="black"/>
                </a:solidFill>
              </a:rPr>
              <a:t> and </a:t>
            </a:r>
            <a:r>
              <a:rPr lang="en-US" sz="1600" dirty="0" err="1">
                <a:solidFill>
                  <a:prstClr val="black"/>
                </a:solidFill>
              </a:rPr>
              <a:t>hydrophobizing</a:t>
            </a:r>
            <a:r>
              <a:rPr lang="en-US" sz="1600" dirty="0">
                <a:solidFill>
                  <a:prstClr val="black"/>
                </a:solidFill>
              </a:rPr>
              <a:t> agents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11.30 Lunch</a:t>
            </a:r>
          </a:p>
          <a:p>
            <a:r>
              <a:rPr lang="en-US" sz="2000" dirty="0">
                <a:solidFill>
                  <a:prstClr val="black"/>
                </a:solidFill>
              </a:rPr>
              <a:t>12.30 Bus to study visit SCA</a:t>
            </a:r>
          </a:p>
          <a:p>
            <a:r>
              <a:rPr lang="en-US" sz="2000" dirty="0">
                <a:solidFill>
                  <a:prstClr val="black"/>
                </a:solidFill>
              </a:rPr>
              <a:t>13.00-17.00 Study visit and SCA lectures</a:t>
            </a:r>
          </a:p>
          <a:p>
            <a:r>
              <a:rPr lang="en-US" sz="2000" dirty="0">
                <a:solidFill>
                  <a:prstClr val="black"/>
                </a:solidFill>
              </a:rPr>
              <a:t>17.15 Bus to hotel</a:t>
            </a:r>
          </a:p>
          <a:p>
            <a:r>
              <a:rPr lang="en-US" sz="2000" dirty="0">
                <a:solidFill>
                  <a:prstClr val="black"/>
                </a:solidFill>
              </a:rPr>
              <a:t>18.00-19.00 Dinner</a:t>
            </a:r>
          </a:p>
          <a:p>
            <a:r>
              <a:rPr lang="en-US" sz="2000" dirty="0">
                <a:solidFill>
                  <a:prstClr val="black"/>
                </a:solidFill>
              </a:rPr>
              <a:t>19.00- Project work</a:t>
            </a:r>
          </a:p>
        </p:txBody>
      </p:sp>
    </p:spTree>
    <p:extLst>
      <p:ext uri="{BB962C8B-B14F-4D97-AF65-F5344CB8AC3E}">
        <p14:creationId xmlns:p14="http://schemas.microsoft.com/office/powerpoint/2010/main" val="397951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9" name="Bildobjek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34" y="43519"/>
            <a:ext cx="6298406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06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373" y="126533"/>
            <a:ext cx="1346377" cy="340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50" y="-109354"/>
            <a:ext cx="3066676" cy="85343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903E9E9-D5BE-4B7C-AEE4-D070741CF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9" y="48551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49" name="Bildobjekt 0" descr="Logga.png">
            <a:extLst>
              <a:ext uri="{FF2B5EF4-FFF2-40B4-BE49-F238E27FC236}">
                <a16:creationId xmlns:a16="http://schemas.microsoft.com/office/drawing/2014/main" id="{C0A93294-26B8-4F14-9D95-2143F4836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247" y="13716623"/>
            <a:ext cx="1633537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Bildresultat för mittuniversitetet logo">
            <a:extLst>
              <a:ext uri="{FF2B5EF4-FFF2-40B4-BE49-F238E27FC236}">
                <a16:creationId xmlns:a16="http://schemas.microsoft.com/office/drawing/2014/main" id="{9BDD0544-814E-4C25-8038-CDB9DB772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t="34913" r="18273" b="33902"/>
          <a:stretch/>
        </p:blipFill>
        <p:spPr bwMode="auto">
          <a:xfrm>
            <a:off x="8015336" y="18368"/>
            <a:ext cx="1128664" cy="5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9DD5BC6C-D58C-483F-A10B-0ABBAEDDE169}"/>
              </a:ext>
            </a:extLst>
          </p:cNvPr>
          <p:cNvSpPr/>
          <p:nvPr/>
        </p:nvSpPr>
        <p:spPr>
          <a:xfrm>
            <a:off x="248764" y="1111764"/>
            <a:ext cx="8820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Treesearch</a:t>
            </a:r>
            <a:r>
              <a:rPr lang="en-US" sz="2400" b="1" dirty="0"/>
              <a:t> and WWSC Academy, Summer School 2020</a:t>
            </a:r>
          </a:p>
          <a:p>
            <a:pPr algn="ctr"/>
            <a:r>
              <a:rPr lang="en-US" b="1" dirty="0"/>
              <a:t>Topic; </a:t>
            </a:r>
            <a:r>
              <a:rPr lang="en-US" b="1" i="1" dirty="0"/>
              <a:t>Surface and colloidal properties of wood based fibers and nanofibrils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1" name="Rectangle 31">
            <a:extLst>
              <a:ext uri="{FF2B5EF4-FFF2-40B4-BE49-F238E27FC236}">
                <a16:creationId xmlns:a16="http://schemas.microsoft.com/office/drawing/2014/main" id="{419C878A-2E60-4E81-8FA8-749AE40444B7}"/>
              </a:ext>
            </a:extLst>
          </p:cNvPr>
          <p:cNvSpPr/>
          <p:nvPr/>
        </p:nvSpPr>
        <p:spPr>
          <a:xfrm>
            <a:off x="584199" y="2112706"/>
            <a:ext cx="802640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27 August, Day 4:</a:t>
            </a:r>
          </a:p>
          <a:p>
            <a:r>
              <a:rPr lang="en-US" sz="2000" dirty="0">
                <a:solidFill>
                  <a:prstClr val="black"/>
                </a:solidFill>
              </a:rPr>
              <a:t>09.00-12.00</a:t>
            </a:r>
          </a:p>
          <a:p>
            <a:r>
              <a:rPr lang="en-US" sz="2000" dirty="0">
                <a:solidFill>
                  <a:prstClr val="black"/>
                </a:solidFill>
              </a:rPr>
              <a:t>Physicochemical properties of wood polymers </a:t>
            </a:r>
          </a:p>
          <a:p>
            <a:r>
              <a:rPr lang="en-US" sz="2000" dirty="0">
                <a:solidFill>
                  <a:prstClr val="black"/>
                </a:solidFill>
              </a:rPr>
              <a:t>12.00 Lunch</a:t>
            </a:r>
          </a:p>
          <a:p>
            <a:r>
              <a:rPr lang="en-US" sz="2000" dirty="0">
                <a:solidFill>
                  <a:prstClr val="black"/>
                </a:solidFill>
              </a:rPr>
              <a:t>13.00-16.00</a:t>
            </a:r>
          </a:p>
          <a:p>
            <a:r>
              <a:rPr lang="en-US" sz="2000" dirty="0">
                <a:solidFill>
                  <a:prstClr val="black"/>
                </a:solidFill>
              </a:rPr>
              <a:t>Physicochemical properties of fibers and nanofibers</a:t>
            </a:r>
          </a:p>
          <a:p>
            <a:r>
              <a:rPr lang="en-US" sz="2000" dirty="0">
                <a:solidFill>
                  <a:prstClr val="black"/>
                </a:solidFill>
              </a:rPr>
              <a:t>16.15 Outdoor activities</a:t>
            </a:r>
          </a:p>
          <a:p>
            <a:r>
              <a:rPr lang="en-US" sz="2000" dirty="0">
                <a:solidFill>
                  <a:prstClr val="black"/>
                </a:solidFill>
              </a:rPr>
              <a:t>17.30 Project work</a:t>
            </a:r>
          </a:p>
          <a:p>
            <a:r>
              <a:rPr lang="en-US" sz="2000" dirty="0">
                <a:solidFill>
                  <a:prstClr val="black"/>
                </a:solidFill>
              </a:rPr>
              <a:t>18.30 Dinner</a:t>
            </a:r>
          </a:p>
          <a:p>
            <a:r>
              <a:rPr lang="en-US" sz="2000" dirty="0">
                <a:solidFill>
                  <a:prstClr val="black"/>
                </a:solidFill>
              </a:rPr>
              <a:t>19.30 Project work</a:t>
            </a:r>
          </a:p>
        </p:txBody>
      </p:sp>
    </p:spTree>
    <p:extLst>
      <p:ext uri="{BB962C8B-B14F-4D97-AF65-F5344CB8AC3E}">
        <p14:creationId xmlns:p14="http://schemas.microsoft.com/office/powerpoint/2010/main" val="3199179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9" name="Bildobjek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34" y="43519"/>
            <a:ext cx="6298406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06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373" y="126533"/>
            <a:ext cx="1346377" cy="340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50" y="-109354"/>
            <a:ext cx="3066676" cy="85343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903E9E9-D5BE-4B7C-AEE4-D070741CF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9" y="48551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49" name="Bildobjekt 0" descr="Logga.png">
            <a:extLst>
              <a:ext uri="{FF2B5EF4-FFF2-40B4-BE49-F238E27FC236}">
                <a16:creationId xmlns:a16="http://schemas.microsoft.com/office/drawing/2014/main" id="{C0A93294-26B8-4F14-9D95-2143F4836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247" y="13716623"/>
            <a:ext cx="1633537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Bildresultat för mittuniversitetet logo">
            <a:extLst>
              <a:ext uri="{FF2B5EF4-FFF2-40B4-BE49-F238E27FC236}">
                <a16:creationId xmlns:a16="http://schemas.microsoft.com/office/drawing/2014/main" id="{9BDD0544-814E-4C25-8038-CDB9DB772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2" t="34913" r="18273" b="33902"/>
          <a:stretch/>
        </p:blipFill>
        <p:spPr bwMode="auto">
          <a:xfrm>
            <a:off x="8015336" y="18368"/>
            <a:ext cx="1128664" cy="5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807366E5-B710-4B6A-8C94-34EB9B7231D2}"/>
              </a:ext>
            </a:extLst>
          </p:cNvPr>
          <p:cNvSpPr/>
          <p:nvPr/>
        </p:nvSpPr>
        <p:spPr>
          <a:xfrm>
            <a:off x="248764" y="1111764"/>
            <a:ext cx="8820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Treesearch</a:t>
            </a:r>
            <a:r>
              <a:rPr lang="en-US" sz="2400" b="1" dirty="0"/>
              <a:t> and WWSC Academy, Summer School 2020</a:t>
            </a:r>
          </a:p>
          <a:p>
            <a:pPr algn="ctr"/>
            <a:r>
              <a:rPr lang="en-US" b="1" dirty="0"/>
              <a:t>Topic; </a:t>
            </a:r>
            <a:r>
              <a:rPr lang="en-US" b="1" i="1" dirty="0"/>
              <a:t>Surface and colloidal properties of wood based fibers and nanofibrils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" name="Rectangle 31">
            <a:extLst>
              <a:ext uri="{FF2B5EF4-FFF2-40B4-BE49-F238E27FC236}">
                <a16:creationId xmlns:a16="http://schemas.microsoft.com/office/drawing/2014/main" id="{F96E2605-A396-44E8-80F7-248DA3EE9BFD}"/>
              </a:ext>
            </a:extLst>
          </p:cNvPr>
          <p:cNvSpPr/>
          <p:nvPr/>
        </p:nvSpPr>
        <p:spPr>
          <a:xfrm>
            <a:off x="584199" y="2127427"/>
            <a:ext cx="802640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28 August, Day 5: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</a:t>
            </a:r>
          </a:p>
          <a:p>
            <a:r>
              <a:rPr lang="en-US" sz="2000" dirty="0">
                <a:solidFill>
                  <a:prstClr val="black"/>
                </a:solidFill>
              </a:rPr>
              <a:t>08.30-09.30 Lecture</a:t>
            </a:r>
          </a:p>
          <a:p>
            <a:r>
              <a:rPr lang="en-US" sz="2000" dirty="0">
                <a:solidFill>
                  <a:prstClr val="black"/>
                </a:solidFill>
              </a:rPr>
              <a:t>10.00-11.30 Project presentations</a:t>
            </a:r>
          </a:p>
          <a:p>
            <a:r>
              <a:rPr lang="en-US" sz="2000" dirty="0">
                <a:solidFill>
                  <a:prstClr val="black"/>
                </a:solidFill>
              </a:rPr>
              <a:t>11.30 Lunch and departure</a:t>
            </a:r>
          </a:p>
          <a:p>
            <a:endParaRPr lang="en-US" sz="2000" dirty="0">
              <a:solidFill>
                <a:prstClr val="black"/>
              </a:solidFill>
            </a:endParaRP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0996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1825</TotalTime>
  <Words>460</Words>
  <Application>Microsoft Office PowerPoint</Application>
  <PresentationFormat>On-screen Show (4:3)</PresentationFormat>
  <Paragraphs>94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Chalmers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Gatenholm</dc:creator>
  <cp:lastModifiedBy>Gunilla Bankel</cp:lastModifiedBy>
  <cp:revision>91</cp:revision>
  <cp:lastPrinted>2019-10-08T10:11:14Z</cp:lastPrinted>
  <dcterms:created xsi:type="dcterms:W3CDTF">2019-01-29T07:54:48Z</dcterms:created>
  <dcterms:modified xsi:type="dcterms:W3CDTF">2020-05-07T07:38:10Z</dcterms:modified>
</cp:coreProperties>
</file>